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6" r:id="rId2"/>
    <p:sldId id="276" r:id="rId3"/>
    <p:sldId id="272" r:id="rId4"/>
    <p:sldId id="273" r:id="rId5"/>
    <p:sldId id="279" r:id="rId6"/>
    <p:sldId id="274" r:id="rId7"/>
    <p:sldId id="275" r:id="rId8"/>
    <p:sldId id="277" r:id="rId9"/>
    <p:sldId id="278" r:id="rId10"/>
    <p:sldId id="288" r:id="rId11"/>
    <p:sldId id="280" r:id="rId12"/>
    <p:sldId id="282" r:id="rId13"/>
    <p:sldId id="281" r:id="rId14"/>
    <p:sldId id="283" r:id="rId15"/>
    <p:sldId id="284" r:id="rId16"/>
    <p:sldId id="285" r:id="rId17"/>
    <p:sldId id="286" r:id="rId18"/>
    <p:sldId id="287" r:id="rId19"/>
    <p:sldId id="289" r:id="rId20"/>
    <p:sldId id="290" r:id="rId21"/>
    <p:sldId id="291" r:id="rId22"/>
    <p:sldId id="29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7" d="100"/>
          <a:sy n="87" d="100"/>
        </p:scale>
        <p:origin x="-1973" y="-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9D86A3-41F7-4105-A55E-35BC813D92AA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AE996B10-B402-4424-8ACE-09CB6C9F50AF}" type="pres">
      <dgm:prSet presAssocID="{849D86A3-41F7-4105-A55E-35BC813D92A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AA70D32B-424F-4F2C-9510-7884FFDEDA41}" type="presOf" srcId="{849D86A3-41F7-4105-A55E-35BC813D92AA}" destId="{AE996B10-B402-4424-8ACE-09CB6C9F50A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14514-29EA-41D2-B33E-B5A4C91EAA11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12CBC-92FA-4B30-8CFB-E34AA5B9A6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732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12CBC-92FA-4B30-8CFB-E34AA5B9A6F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165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Duke</a:t>
            </a:r>
            <a:r>
              <a:rPr lang="en-US" baseline="0" dirty="0" smtClean="0"/>
              <a:t> U Hospital</a:t>
            </a:r>
          </a:p>
          <a:p>
            <a:r>
              <a:rPr lang="en-US" baseline="0" dirty="0" smtClean="0"/>
              <a:t>Memorial-Hermann TX Medical Center – Houston</a:t>
            </a:r>
          </a:p>
          <a:p>
            <a:r>
              <a:rPr lang="en-US" baseline="0" dirty="0" smtClean="0"/>
              <a:t>Rush U Medical Center –Chicago IL</a:t>
            </a:r>
          </a:p>
          <a:p>
            <a:r>
              <a:rPr lang="en-US" baseline="0" dirty="0" smtClean="0"/>
              <a:t>Scottsdale Health Center – AZ</a:t>
            </a:r>
          </a:p>
          <a:p>
            <a:r>
              <a:rPr lang="en-US" baseline="0" dirty="0" smtClean="0"/>
              <a:t>U Penn Hospital - Philadelphia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12CBC-92FA-4B30-8CFB-E34AA5B9A6F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020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 graduate schools or universities offering</a:t>
            </a:r>
            <a:r>
              <a:rPr lang="en-US" baseline="0" dirty="0" smtClean="0"/>
              <a:t> graduate APRN programs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12CBC-92FA-4B30-8CFB-E34AA5B9A6F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286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St. Kate’s transitioned</a:t>
            </a:r>
            <a:r>
              <a:rPr lang="en-US" baseline="0" dirty="0" smtClean="0"/>
              <a:t> to a new curricular plan – resulted in 3 cohorts vs. 2 graduating – so number about 40 over normal rate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12CBC-92FA-4B30-8CFB-E34AA5B9A6F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939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12CBC-92FA-4B30-8CFB-E34AA5B9A6FC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568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C5F8-BF96-4A3C-8786-A32B6FCEDFB7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180E-98D8-4D2D-BD9C-A5B054B82FE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C5F8-BF96-4A3C-8786-A32B6FCEDFB7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180E-98D8-4D2D-BD9C-A5B054B82FE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C5F8-BF96-4A3C-8786-A32B6FCEDFB7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180E-98D8-4D2D-BD9C-A5B054B82FE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C5F8-BF96-4A3C-8786-A32B6FCEDFB7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180E-98D8-4D2D-BD9C-A5B054B82FE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C5F8-BF96-4A3C-8786-A32B6FCEDFB7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180E-98D8-4D2D-BD9C-A5B054B82FE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C5F8-BF96-4A3C-8786-A32B6FCEDFB7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180E-98D8-4D2D-BD9C-A5B054B82FE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C5F8-BF96-4A3C-8786-A32B6FCEDFB7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180E-98D8-4D2D-BD9C-A5B054B82FE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C5F8-BF96-4A3C-8786-A32B6FCEDFB7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180E-98D8-4D2D-BD9C-A5B054B82FE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C5F8-BF96-4A3C-8786-A32B6FCEDFB7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180E-98D8-4D2D-BD9C-A5B054B82FE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C5F8-BF96-4A3C-8786-A32B6FCEDFB7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180E-98D8-4D2D-BD9C-A5B054B82F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C5F8-BF96-4A3C-8786-A32B6FCEDFB7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7180E-98D8-4D2D-BD9C-A5B054B82F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787180E-98D8-4D2D-BD9C-A5B054B82F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AE5C5F8-BF96-4A3C-8786-A32B6FCEDFB7}" type="datetimeFigureOut">
              <a:rPr lang="en-US" smtClean="0"/>
              <a:t>8/26/2014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MN Graduate Nursing Education &amp; Clinical Training</a:t>
            </a:r>
            <a:endParaRPr lang="en-US" sz="40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85800" y="4648200"/>
            <a:ext cx="6461760" cy="1600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Mary Chesney, PhD, RN, CPNP</a:t>
            </a:r>
          </a:p>
          <a:p>
            <a:r>
              <a:rPr lang="en-US" dirty="0" smtClean="0"/>
              <a:t>Clinical Associate Professor &amp; Director,</a:t>
            </a:r>
          </a:p>
          <a:p>
            <a:r>
              <a:rPr lang="en-US" dirty="0" smtClean="0"/>
              <a:t>Doctor of Nursing Practice Program</a:t>
            </a:r>
          </a:p>
          <a:p>
            <a:r>
              <a:rPr lang="en-US" dirty="0" smtClean="0"/>
              <a:t>University of Minnesota School of Nursing</a:t>
            </a:r>
          </a:p>
          <a:p>
            <a:endParaRPr lang="en-US" dirty="0"/>
          </a:p>
          <a:p>
            <a:r>
              <a:rPr lang="en-US" dirty="0"/>
              <a:t>Immediate Past President, MN APRN Coalition</a:t>
            </a:r>
          </a:p>
          <a:p>
            <a:endParaRPr lang="en-US" dirty="0"/>
          </a:p>
        </p:txBody>
      </p:sp>
      <p:pic>
        <p:nvPicPr>
          <p:cNvPr id="1028" name="Picture 4" descr="http://www.nursing.upenn.edu/whcs/PublishingImages/Meghan_PAH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33400"/>
            <a:ext cx="1524000" cy="2274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upload.wikimedia.org/wikipedia/commons/thumb/c/c9/Canberra_Hospital_Walk-in_centre_staff_at_work._(5566466929).jpg/300px-Canberra_Hospital_Walk-in_centre_staff_at_work._(5566466929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12652"/>
            <a:ext cx="1582881" cy="2374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uwlax.edu/biology/graduate/pix/crna1x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11437"/>
            <a:ext cx="2291756" cy="1718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minoritynurse.com/sites/default/files/articles/102208k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8681" y="869372"/>
            <a:ext cx="2359227" cy="166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406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7696200" cy="1020762"/>
          </a:xfrm>
        </p:spPr>
        <p:txBody>
          <a:bodyPr/>
          <a:lstStyle/>
          <a:p>
            <a:r>
              <a:rPr lang="en-US" sz="3600" dirty="0" smtClean="0"/>
              <a:t>MN’s Primary Care APRN Grads 2012-13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8728615"/>
              </p:ext>
            </p:extLst>
          </p:nvPr>
        </p:nvGraphicFramePr>
        <p:xfrm>
          <a:off x="914400" y="1447800"/>
          <a:ext cx="6705601" cy="4955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914400"/>
                <a:gridCol w="838200"/>
                <a:gridCol w="914400"/>
                <a:gridCol w="914400"/>
                <a:gridCol w="914400"/>
                <a:gridCol w="838201"/>
              </a:tblGrid>
              <a:tr h="425355">
                <a:tc>
                  <a:txBody>
                    <a:bodyPr/>
                    <a:lstStyle/>
                    <a:p>
                      <a:r>
                        <a:rPr lang="en-US" dirty="0" smtClean="0"/>
                        <a:t>School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A/GNP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849195">
                <a:tc>
                  <a:txBody>
                    <a:bodyPr/>
                    <a:lstStyle/>
                    <a:p>
                      <a:r>
                        <a:rPr lang="en-US" dirty="0" smtClean="0"/>
                        <a:t>Augsburg</a:t>
                      </a:r>
                    </a:p>
                    <a:p>
                      <a:r>
                        <a:rPr lang="en-US" dirty="0" smtClean="0"/>
                        <a:t>(15/yr)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New 2013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25355">
                <a:tc>
                  <a:txBody>
                    <a:bodyPr/>
                    <a:lstStyle/>
                    <a:p>
                      <a:r>
                        <a:rPr lang="en-US" dirty="0" smtClean="0"/>
                        <a:t>Mankato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/>
                </a:tc>
              </a:tr>
              <a:tr h="425355">
                <a:tc>
                  <a:txBody>
                    <a:bodyPr/>
                    <a:lstStyle/>
                    <a:p>
                      <a:r>
                        <a:rPr lang="en-US" dirty="0" smtClean="0"/>
                        <a:t>Metro 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</a:tr>
              <a:tr h="594437">
                <a:tc>
                  <a:txBody>
                    <a:bodyPr/>
                    <a:lstStyle/>
                    <a:p>
                      <a:r>
                        <a:rPr lang="en-US" dirty="0" smtClean="0"/>
                        <a:t>St. Catherine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99*</a:t>
                      </a:r>
                      <a:endParaRPr lang="en-US" dirty="0"/>
                    </a:p>
                  </a:txBody>
                  <a:tcPr/>
                </a:tc>
              </a:tr>
              <a:tr h="849195">
                <a:tc>
                  <a:txBody>
                    <a:bodyPr/>
                    <a:lstStyle/>
                    <a:p>
                      <a:r>
                        <a:rPr lang="en-US" dirty="0" smtClean="0"/>
                        <a:t>St. Scholastica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/>
                </a:tc>
              </a:tr>
              <a:tr h="425355">
                <a:tc>
                  <a:txBody>
                    <a:bodyPr/>
                    <a:lstStyle/>
                    <a:p>
                      <a:r>
                        <a:rPr lang="en-US" dirty="0" smtClean="0"/>
                        <a:t>U of MN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</a:t>
                      </a:r>
                      <a:endParaRPr lang="en-US" dirty="0"/>
                    </a:p>
                  </a:txBody>
                  <a:tcPr/>
                </a:tc>
              </a:tr>
              <a:tr h="425355">
                <a:tc>
                  <a:txBody>
                    <a:bodyPr/>
                    <a:lstStyle/>
                    <a:p>
                      <a:r>
                        <a:rPr lang="en-US" dirty="0" smtClean="0"/>
                        <a:t>Winona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425355">
                <a:tc>
                  <a:txBody>
                    <a:bodyPr/>
                    <a:lstStyle/>
                    <a:p>
                      <a:r>
                        <a:rPr lang="en-US" dirty="0" smtClean="0"/>
                        <a:t>Totals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256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29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44562"/>
          </a:xfrm>
        </p:spPr>
        <p:txBody>
          <a:bodyPr/>
          <a:lstStyle/>
          <a:p>
            <a:r>
              <a:rPr lang="en-US" sz="4000" dirty="0" smtClean="0"/>
              <a:t>APRN Requirements for Practice</a:t>
            </a:r>
            <a:endParaRPr lang="en-US" sz="40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9373771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/>
          <p:nvPr/>
        </p:nvSpPr>
        <p:spPr>
          <a:xfrm>
            <a:off x="1132114" y="1736271"/>
            <a:ext cx="3733800" cy="685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State APRN Licensure 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(As of January, 2015)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3000" y="4724400"/>
            <a:ext cx="3733800" cy="685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Minimum of Bachelor’s Degree in Nursing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43000" y="2471057"/>
            <a:ext cx="3733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National Board Certification in Role &amp; Specific Population Focus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43000" y="3211285"/>
            <a:ext cx="3733800" cy="685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Graduate Nursing Education – Master’s or DNP Degree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43000" y="3962400"/>
            <a:ext cx="3733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Registered Nurse License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Up Arrow 12"/>
          <p:cNvSpPr/>
          <p:nvPr/>
        </p:nvSpPr>
        <p:spPr>
          <a:xfrm>
            <a:off x="304800" y="1736271"/>
            <a:ext cx="484632" cy="367392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475512" y="5034643"/>
            <a:ext cx="2286000" cy="166551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BSN Clinical Training Hrs =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Min. 500+</a:t>
            </a:r>
          </a:p>
        </p:txBody>
      </p:sp>
      <p:sp>
        <p:nvSpPr>
          <p:cNvPr id="15" name="Oval 14"/>
          <p:cNvSpPr/>
          <p:nvPr/>
        </p:nvSpPr>
        <p:spPr>
          <a:xfrm>
            <a:off x="5257799" y="1148442"/>
            <a:ext cx="2786743" cy="166551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Role &amp; Pop -Focused Clinical Training Hrs =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500 to 1,000+ </a:t>
            </a:r>
          </a:p>
        </p:txBody>
      </p:sp>
      <p:sp>
        <p:nvSpPr>
          <p:cNvPr id="16" name="Plus 15"/>
          <p:cNvSpPr/>
          <p:nvPr/>
        </p:nvSpPr>
        <p:spPr>
          <a:xfrm>
            <a:off x="6291940" y="4427764"/>
            <a:ext cx="653143" cy="59327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5486399" y="3428999"/>
            <a:ext cx="2286000" cy="93617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Clinical Practice as an RN</a:t>
            </a:r>
          </a:p>
        </p:txBody>
      </p:sp>
      <p:sp>
        <p:nvSpPr>
          <p:cNvPr id="18" name="Plus 17"/>
          <p:cNvSpPr/>
          <p:nvPr/>
        </p:nvSpPr>
        <p:spPr>
          <a:xfrm>
            <a:off x="6324598" y="2813955"/>
            <a:ext cx="653143" cy="59327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61941" y="5867400"/>
            <a:ext cx="4795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4 yrs. BSN + 2-3 yrs. MS/DNP =</a:t>
            </a:r>
          </a:p>
          <a:p>
            <a:pPr algn="ctr"/>
            <a:r>
              <a:rPr lang="en-US" sz="2000" b="1" dirty="0" smtClean="0"/>
              <a:t>6+ Years of Academic &amp; Clinical Preparation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67390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APRN Clinical Hours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19200"/>
            <a:ext cx="76200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Determined by a number of entities</a:t>
            </a:r>
          </a:p>
          <a:p>
            <a:pPr lvl="1"/>
            <a:r>
              <a:rPr lang="en-US" dirty="0" smtClean="0"/>
              <a:t>Accrediting bodies</a:t>
            </a:r>
          </a:p>
          <a:p>
            <a:pPr lvl="1"/>
            <a:r>
              <a:rPr lang="en-US" dirty="0" smtClean="0"/>
              <a:t>Certification bodies</a:t>
            </a:r>
          </a:p>
          <a:p>
            <a:pPr lvl="1"/>
            <a:r>
              <a:rPr lang="en-US" dirty="0" smtClean="0"/>
              <a:t>American Association of Colleges of Nursing</a:t>
            </a:r>
          </a:p>
          <a:p>
            <a:pPr lvl="1"/>
            <a:r>
              <a:rPr lang="en-US" dirty="0" smtClean="0"/>
              <a:t>National Task Force (NP) </a:t>
            </a:r>
          </a:p>
          <a:p>
            <a:pPr marL="411480" lvl="1" indent="0">
              <a:buNone/>
            </a:pPr>
            <a:endParaRPr lang="en-US" dirty="0" smtClean="0"/>
          </a:p>
          <a:p>
            <a:r>
              <a:rPr lang="en-US" sz="2000" dirty="0" smtClean="0"/>
              <a:t>Competency-based components may extend clinical hours </a:t>
            </a:r>
          </a:p>
          <a:p>
            <a:pPr marL="114300" indent="0">
              <a:buNone/>
            </a:pPr>
            <a:endParaRPr lang="en-US" sz="2000" dirty="0"/>
          </a:p>
          <a:p>
            <a:r>
              <a:rPr lang="en-US" sz="2000" dirty="0" smtClean="0"/>
              <a:t>MN Schools </a:t>
            </a:r>
          </a:p>
          <a:p>
            <a:pPr lvl="1"/>
            <a:r>
              <a:rPr lang="en-US" b="1" dirty="0" smtClean="0"/>
              <a:t>Master’s programs - minimum of 500 hours (MN avg. of 600 hours) </a:t>
            </a:r>
            <a:r>
              <a:rPr lang="en-US" dirty="0" smtClean="0"/>
              <a:t>1:1 preceptor-supervised, role and population-focused direct provider clinical hours</a:t>
            </a:r>
          </a:p>
          <a:p>
            <a:pPr lvl="1"/>
            <a:r>
              <a:rPr lang="en-US" b="1" dirty="0" smtClean="0"/>
              <a:t>DNP programs - minimum 1,000 hours</a:t>
            </a:r>
          </a:p>
          <a:p>
            <a:pPr lvl="2"/>
            <a:r>
              <a:rPr lang="en-US" dirty="0" smtClean="0"/>
              <a:t>About 650 to 800+ hours of 1:1 preceptor-supervised, role and population-focused direct provider clinical hours</a:t>
            </a:r>
          </a:p>
          <a:p>
            <a:pPr lvl="2"/>
            <a:r>
              <a:rPr lang="en-US" dirty="0" smtClean="0"/>
              <a:t>200 to 400+ hours of systems-focused clinical hours (QI projects, IPECP leadership initiatives)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84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&amp; MN APRN Data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U.S. 2014</a:t>
            </a:r>
            <a:endParaRPr lang="en-US" sz="28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3085064"/>
              </p:ext>
            </p:extLst>
          </p:nvPr>
        </p:nvGraphicFramePr>
        <p:xfrm>
          <a:off x="533400" y="2743200"/>
          <a:ext cx="3657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APRN Role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 in U.S.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CNSs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13,071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192,000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RNAs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314,071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419600" y="1524000"/>
            <a:ext cx="3657600" cy="639762"/>
          </a:xfrm>
        </p:spPr>
        <p:txBody>
          <a:bodyPr/>
          <a:lstStyle/>
          <a:p>
            <a:r>
              <a:rPr lang="en-US" sz="2800" dirty="0" smtClean="0"/>
              <a:t>MN August 2014</a:t>
            </a:r>
            <a:endParaRPr lang="en-US" sz="28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270562374"/>
              </p:ext>
            </p:extLst>
          </p:nvPr>
        </p:nvGraphicFramePr>
        <p:xfrm>
          <a:off x="4419600" y="2743200"/>
          <a:ext cx="3657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APRN Role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 in MN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CNSs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3,969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RNAs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1,647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6,457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178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GNE APRN Clinical Training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Clinical training days are integrated into didactic education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 smtClean="0"/>
              <a:t>Students are assigned to a specific clinical site and preceptor (MD or APRN) for a semester</a:t>
            </a:r>
          </a:p>
          <a:p>
            <a:pPr lvl="1"/>
            <a:r>
              <a:rPr lang="en-US" sz="1600" dirty="0" smtClean="0"/>
              <a:t>RNA student is assigned to surgery </a:t>
            </a:r>
            <a:r>
              <a:rPr lang="en-US" sz="1600" dirty="0"/>
              <a:t>d</a:t>
            </a:r>
            <a:r>
              <a:rPr lang="en-US" sz="1600" dirty="0" smtClean="0"/>
              <a:t>epartment &amp; works with a CRNA or MDA</a:t>
            </a:r>
          </a:p>
          <a:p>
            <a:pPr lvl="1"/>
            <a:r>
              <a:rPr lang="en-US" sz="1600" dirty="0" smtClean="0"/>
              <a:t>NP student is assigned to an NP or MD/DO at an urban, suburban, or rural clinic)</a:t>
            </a:r>
          </a:p>
          <a:p>
            <a:pPr lvl="1"/>
            <a:r>
              <a:rPr lang="en-US" sz="1600" dirty="0" smtClean="0"/>
              <a:t>NM student assigned to NM and practices both in clinic setting and in birthing center or hospital L &amp; D</a:t>
            </a:r>
          </a:p>
          <a:p>
            <a:pPr lvl="1"/>
            <a:r>
              <a:rPr lang="en-US" sz="1600" dirty="0" smtClean="0"/>
              <a:t>CNS student assigned to CNS in hospital unit</a:t>
            </a:r>
          </a:p>
          <a:p>
            <a:pPr lvl="1"/>
            <a:r>
              <a:rPr lang="en-US" sz="1600" dirty="0" smtClean="0"/>
              <a:t>Variety of rotations planned across time to expose students to racial/ethnic/SES/geographic diversity</a:t>
            </a:r>
          </a:p>
          <a:p>
            <a:endParaRPr lang="en-US" dirty="0"/>
          </a:p>
          <a:p>
            <a:r>
              <a:rPr lang="en-US" dirty="0" smtClean="0"/>
              <a:t>Typical full-time student APRN school week:</a:t>
            </a:r>
          </a:p>
          <a:p>
            <a:pPr lvl="1"/>
            <a:r>
              <a:rPr lang="en-US" dirty="0" smtClean="0"/>
              <a:t>36 to 40 hours of didactic course work (courses plus homework)</a:t>
            </a:r>
          </a:p>
          <a:p>
            <a:pPr lvl="1"/>
            <a:r>
              <a:rPr lang="en-US" dirty="0" smtClean="0"/>
              <a:t>16 hours (two 8-hour days) clinical training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145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GNE APRN Clinical Training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than limited MERC funding to qualifying clinical sites, there isn’t a funding mechanism for APRN clinical training</a:t>
            </a:r>
          </a:p>
          <a:p>
            <a:endParaRPr lang="en-US" dirty="0"/>
          </a:p>
          <a:p>
            <a:r>
              <a:rPr lang="en-US" dirty="0" smtClean="0"/>
              <a:t>Preceptors and clinical facilities precept APRN students on a volunteer basis (exception – emergence of preceptor payments from out-of-town online NP programs)</a:t>
            </a:r>
          </a:p>
          <a:p>
            <a:endParaRPr lang="en-US" dirty="0"/>
          </a:p>
          <a:p>
            <a:r>
              <a:rPr lang="en-US" dirty="0" smtClean="0"/>
              <a:t>CMS oversight and charting requirements that limit provider productivity cause reluctance to precept APRN students</a:t>
            </a:r>
          </a:p>
          <a:p>
            <a:pPr lvl="1"/>
            <a:r>
              <a:rPr lang="en-US" dirty="0" smtClean="0"/>
              <a:t>Requirements are more onerous for staff working with APRN or medical students than those working with residents who are already licensed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80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Clinical Training Sites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Urban, suburban, rural out-patient clinics (pediatric, internal medicine, family practice, women’s health, OB-Gyn)</a:t>
            </a:r>
          </a:p>
          <a:p>
            <a:endParaRPr lang="en-US" dirty="0"/>
          </a:p>
          <a:p>
            <a:r>
              <a:rPr lang="en-US" dirty="0"/>
              <a:t>U</a:t>
            </a:r>
            <a:r>
              <a:rPr lang="en-US" dirty="0" smtClean="0"/>
              <a:t>rgent </a:t>
            </a:r>
            <a:r>
              <a:rPr lang="en-US" dirty="0"/>
              <a:t>c</a:t>
            </a:r>
            <a:r>
              <a:rPr lang="en-US" dirty="0" smtClean="0"/>
              <a:t>are &amp; retail </a:t>
            </a:r>
            <a:r>
              <a:rPr lang="en-US" dirty="0"/>
              <a:t>c</a:t>
            </a:r>
            <a:r>
              <a:rPr lang="en-US" dirty="0" smtClean="0"/>
              <a:t>linics </a:t>
            </a:r>
          </a:p>
          <a:p>
            <a:endParaRPr lang="en-US" dirty="0"/>
          </a:p>
          <a:p>
            <a:r>
              <a:rPr lang="en-US" dirty="0" smtClean="0"/>
              <a:t>Urban, suburban, and rural hospitals (surgical suites, L &amp; D, patient-care units, ED) </a:t>
            </a:r>
          </a:p>
          <a:p>
            <a:endParaRPr lang="en-US" dirty="0"/>
          </a:p>
          <a:p>
            <a:r>
              <a:rPr lang="en-US" dirty="0" smtClean="0"/>
              <a:t>Ambulatory surgery centers</a:t>
            </a:r>
          </a:p>
          <a:p>
            <a:endParaRPr lang="en-US" dirty="0"/>
          </a:p>
          <a:p>
            <a:r>
              <a:rPr lang="en-US" dirty="0" smtClean="0"/>
              <a:t>Transitional care units, long-term care facilities, and home care agencies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81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APRN Student Numbers &amp; Sites Needed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 of MN utilizes over 250 clinical sites per semester	</a:t>
            </a:r>
          </a:p>
          <a:p>
            <a:endParaRPr lang="en-US" dirty="0"/>
          </a:p>
          <a:p>
            <a:pPr lvl="1"/>
            <a:r>
              <a:rPr lang="en-US" dirty="0" smtClean="0"/>
              <a:t>180 NP primary care, LTC, or TCU sites</a:t>
            </a:r>
          </a:p>
          <a:p>
            <a:pPr marL="41148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16-20 CNS in-patient sites</a:t>
            </a:r>
          </a:p>
          <a:p>
            <a:pPr marL="41148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10-14 NM sites (clinics and L &amp; D or birth center sites)</a:t>
            </a:r>
          </a:p>
          <a:p>
            <a:pPr marL="41148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36 NA sites 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99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44562"/>
          </a:xfrm>
        </p:spPr>
        <p:txBody>
          <a:bodyPr/>
          <a:lstStyle/>
          <a:p>
            <a:r>
              <a:rPr lang="en-US" sz="2800" dirty="0" smtClean="0"/>
              <a:t>Estimate of MN Needed APRN Sites per Semester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6200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Psych-MH NP sites = 40 to 50 per semester</a:t>
            </a:r>
          </a:p>
          <a:p>
            <a:r>
              <a:rPr lang="en-US" dirty="0" smtClean="0"/>
              <a:t>Primary Care NP sites needed per semester = 400 to 450 per semester</a:t>
            </a:r>
          </a:p>
          <a:p>
            <a:pPr lvl="1"/>
            <a:r>
              <a:rPr lang="en-US" dirty="0" smtClean="0"/>
              <a:t>Biggest demands</a:t>
            </a:r>
          </a:p>
          <a:p>
            <a:pPr lvl="2"/>
            <a:r>
              <a:rPr lang="en-US" dirty="0" smtClean="0"/>
              <a:t>FNP sites = 235 to 245 per semester (6 FNP programs in MN)</a:t>
            </a:r>
          </a:p>
          <a:p>
            <a:pPr lvl="2"/>
            <a:r>
              <a:rPr lang="en-US" dirty="0" smtClean="0"/>
              <a:t>A/GNP sites = 130 to 140 per semester (3 A/GNP programs in MN)</a:t>
            </a:r>
          </a:p>
          <a:p>
            <a:pPr lvl="1"/>
            <a:r>
              <a:rPr lang="en-US" dirty="0" smtClean="0"/>
              <a:t>Numerous out-of-state online FNP programs add to these numbers</a:t>
            </a:r>
            <a:endParaRPr lang="en-US" dirty="0"/>
          </a:p>
          <a:p>
            <a:r>
              <a:rPr lang="en-US" dirty="0" smtClean="0"/>
              <a:t>Nurse midwife sites = 50 per semester</a:t>
            </a:r>
            <a:endParaRPr lang="en-US" dirty="0"/>
          </a:p>
          <a:p>
            <a:r>
              <a:rPr lang="en-US" dirty="0" smtClean="0"/>
              <a:t>Nurse anesthesia sites = 160 to 165 per semester</a:t>
            </a:r>
          </a:p>
          <a:p>
            <a:r>
              <a:rPr lang="en-US" dirty="0" smtClean="0"/>
              <a:t>Clinical nurse specialist sites = 50 to 60 per semester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b="1" dirty="0" smtClean="0"/>
              <a:t>TOTAL APRN Clinical Training Sites per Semester = 700 to 775*</a:t>
            </a:r>
          </a:p>
          <a:p>
            <a:pPr marL="114300" indent="0">
              <a:buNone/>
            </a:pPr>
            <a:r>
              <a:rPr lang="en-US" sz="1600" b="1" dirty="0" smtClean="0"/>
              <a:t>(* Missing Winona State’s Acute-Care A/GNP numbers)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24125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Challenges &amp; Issues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federal funding mechanism for clinical training of APRNs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 smtClean="0"/>
              <a:t>Onerous CMS regulations for medical and APRN students result in decreased productivity &amp; revenue in current fee-for-service reimbursement structure</a:t>
            </a:r>
          </a:p>
          <a:p>
            <a:endParaRPr lang="en-US" dirty="0"/>
          </a:p>
          <a:p>
            <a:r>
              <a:rPr lang="en-US" dirty="0" smtClean="0"/>
              <a:t>Proprietary </a:t>
            </a:r>
            <a:r>
              <a:rPr lang="en-US" smtClean="0"/>
              <a:t>out-of-state online schools </a:t>
            </a:r>
            <a:r>
              <a:rPr lang="en-US" dirty="0" smtClean="0"/>
              <a:t>are starting to pay for preceptors/sites; many implications to consider</a:t>
            </a:r>
          </a:p>
          <a:p>
            <a:endParaRPr lang="en-US" dirty="0"/>
          </a:p>
          <a:p>
            <a:r>
              <a:rPr lang="en-US" dirty="0" smtClean="0"/>
              <a:t>Increasing Twin Cities &amp; Rochester competition for primary care sites (Med, PA, APRN)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02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Presentation’s Definition of GNE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GNE = graduate nursing education in the generic sense &amp; doesn’t relate to a formal funding mechanism </a:t>
            </a:r>
          </a:p>
          <a:p>
            <a:endParaRPr lang="en-US" sz="2800" dirty="0"/>
          </a:p>
          <a:p>
            <a:r>
              <a:rPr lang="en-US" sz="2800" dirty="0"/>
              <a:t>D</a:t>
            </a:r>
            <a:r>
              <a:rPr lang="en-US" sz="2800" dirty="0" smtClean="0"/>
              <a:t>ifferentiated from GME (Graduate Medical Education) – a formal Medicare-sponsored funding mechanism for graduate medical education</a:t>
            </a:r>
          </a:p>
          <a:p>
            <a:endParaRPr lang="en-US" sz="2800" dirty="0"/>
          </a:p>
          <a:p>
            <a:r>
              <a:rPr lang="en-US" sz="2800" dirty="0" smtClean="0"/>
              <a:t>NOTE: ACA mandated pilot GNE funding grant</a:t>
            </a:r>
          </a:p>
          <a:p>
            <a:pPr lvl="1"/>
            <a:r>
              <a:rPr lang="en-US" sz="2600" dirty="0" smtClean="0"/>
              <a:t>5 U.S. Hospitals (and affiliated APRN programs)</a:t>
            </a:r>
          </a:p>
          <a:p>
            <a:pPr lvl="1"/>
            <a:r>
              <a:rPr lang="en-US" sz="2600" dirty="0" smtClean="0"/>
              <a:t>First time in 47 years Medicare is supporting APRN education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57620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Challenges &amp;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</a:t>
            </a:r>
            <a:r>
              <a:rPr lang="en-US" dirty="0" smtClean="0"/>
              <a:t>lacing &amp; supporting APRN clinical students in greater MN is currently challenging</a:t>
            </a:r>
          </a:p>
          <a:p>
            <a:endParaRPr lang="en-US" dirty="0"/>
          </a:p>
          <a:p>
            <a:r>
              <a:rPr lang="en-US" dirty="0" smtClean="0"/>
              <a:t>As of 2013, there are 28 unfilled faculty vacancies in Minnesota (American Association of Colleges of Nursing, 2014)</a:t>
            </a:r>
          </a:p>
          <a:p>
            <a:endParaRPr lang="en-US" dirty="0"/>
          </a:p>
          <a:p>
            <a:r>
              <a:rPr lang="en-US" dirty="0" smtClean="0"/>
              <a:t>Faculty shortages continue to rise; majority of today’s nursing faculty members will retire within the next 10-15 years; we do not have adequate DNP or PhD degree nurses in the pipeline</a:t>
            </a:r>
          </a:p>
          <a:p>
            <a:endParaRPr lang="en-US" dirty="0"/>
          </a:p>
          <a:p>
            <a:r>
              <a:rPr lang="en-US" dirty="0" smtClean="0"/>
              <a:t>Nursing faculty salaries are not competitive with practice salaries; disincentive to teach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75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Challenges &amp; Issues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0702283"/>
              </p:ext>
            </p:extLst>
          </p:nvPr>
        </p:nvGraphicFramePr>
        <p:xfrm>
          <a:off x="457200" y="2895600"/>
          <a:ext cx="7620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438400"/>
                <a:gridCol w="2438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Race or Ethnicity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Minnesota (2013)*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 APRNs (2011-12)**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American</a:t>
                      </a:r>
                      <a:r>
                        <a:rPr lang="en-US" baseline="0" dirty="0" smtClean="0"/>
                        <a:t> 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Black or African 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1.7%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1.8%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Multiple</a:t>
                      </a:r>
                      <a:r>
                        <a:rPr lang="en-US" baseline="0" dirty="0" smtClean="0"/>
                        <a:t> Races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1.2%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Other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White or Caucasian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86.2%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94%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 or Latino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5943600"/>
            <a:ext cx="34894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 *</a:t>
            </a:r>
            <a:r>
              <a:rPr lang="en-US" dirty="0"/>
              <a:t>Data from 2013 U.S. Census </a:t>
            </a:r>
            <a:endParaRPr lang="en-US" dirty="0" smtClean="0"/>
          </a:p>
          <a:p>
            <a:r>
              <a:rPr lang="en-US" dirty="0" smtClean="0"/>
              <a:t>**Data from MDH ORHPC 2011-12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6491" y="1219200"/>
            <a:ext cx="78482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000" dirty="0" smtClean="0"/>
              <a:t>APRN workforce doesn’t represent MN’s racial/ethnic diversity</a:t>
            </a:r>
          </a:p>
          <a:p>
            <a:pPr marL="342900" indent="-342900">
              <a:buFont typeface="Wingdings" pitchFamily="2" charset="2"/>
              <a:buChar char="§"/>
            </a:pPr>
            <a:endParaRPr lang="en-US" sz="2000" dirty="0"/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 smtClean="0"/>
              <a:t>Working to recruit students of color; best demographic representation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in nursing  currently resides in A.D. nursing programs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1868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9800" y="2057400"/>
            <a:ext cx="40929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Questions?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423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GNE Categories by Nurse Role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 smtClean="0"/>
              <a:t>Traditional Advanced Practice Registered Nurse (APRN)</a:t>
            </a:r>
          </a:p>
          <a:p>
            <a:pPr lvl="1"/>
            <a:r>
              <a:rPr lang="en-US" sz="2600" dirty="0" smtClean="0"/>
              <a:t>Clinical Nurse Specialists (CNSs)</a:t>
            </a:r>
          </a:p>
          <a:p>
            <a:pPr lvl="1"/>
            <a:r>
              <a:rPr lang="en-US" sz="2600" dirty="0" smtClean="0"/>
              <a:t>Nurse Midwives (NMs)</a:t>
            </a:r>
          </a:p>
          <a:p>
            <a:pPr lvl="1"/>
            <a:r>
              <a:rPr lang="en-US" sz="2600" dirty="0" smtClean="0"/>
              <a:t>Nurse Practitioners (NPs)</a:t>
            </a:r>
          </a:p>
          <a:p>
            <a:pPr lvl="1"/>
            <a:r>
              <a:rPr lang="en-US" sz="2600" dirty="0" smtClean="0"/>
              <a:t>Registered Nurse Anesthetists (RNAs)</a:t>
            </a:r>
            <a:endParaRPr lang="en-US" dirty="0"/>
          </a:p>
          <a:p>
            <a:r>
              <a:rPr lang="en-US" sz="2800" b="1" dirty="0" smtClean="0"/>
              <a:t>Programs other than APRN</a:t>
            </a:r>
          </a:p>
          <a:p>
            <a:pPr lvl="1"/>
            <a:r>
              <a:rPr lang="en-US" sz="2600" dirty="0" smtClean="0"/>
              <a:t>Nursing administration/leadership</a:t>
            </a:r>
          </a:p>
          <a:p>
            <a:pPr lvl="1"/>
            <a:r>
              <a:rPr lang="en-US" sz="2600" dirty="0" smtClean="0"/>
              <a:t>Nursing Education</a:t>
            </a:r>
          </a:p>
          <a:p>
            <a:pPr lvl="1"/>
            <a:r>
              <a:rPr lang="en-US" sz="2600" dirty="0" smtClean="0"/>
              <a:t>Informatics</a:t>
            </a:r>
          </a:p>
          <a:p>
            <a:pPr lvl="1"/>
            <a:r>
              <a:rPr lang="en-US" sz="2600" dirty="0" smtClean="0"/>
              <a:t>Public Health</a:t>
            </a:r>
          </a:p>
          <a:p>
            <a:pPr lvl="1"/>
            <a:r>
              <a:rPr lang="en-US" sz="2600" dirty="0" smtClean="0"/>
              <a:t>Integrated Health &amp; Healing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12316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GNE Categories by Degree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029200"/>
          </a:xfrm>
        </p:spPr>
        <p:txBody>
          <a:bodyPr>
            <a:normAutofit/>
          </a:bodyPr>
          <a:lstStyle/>
          <a:p>
            <a:pPr marL="342900" lvl="1">
              <a:buClr>
                <a:schemeClr val="accent1"/>
              </a:buClr>
            </a:pPr>
            <a:r>
              <a:rPr lang="en-US" sz="2800" dirty="0" smtClean="0"/>
              <a:t>GNE continues to evolve; moving from Master’s to Doctoral degree preparation</a:t>
            </a:r>
          </a:p>
          <a:p>
            <a:pPr marL="342900" lvl="1">
              <a:buClr>
                <a:schemeClr val="accent1"/>
              </a:buClr>
            </a:pPr>
            <a:r>
              <a:rPr lang="en-US" sz="2600" dirty="0" smtClean="0"/>
              <a:t>Prerequisite </a:t>
            </a:r>
            <a:r>
              <a:rPr lang="en-US" sz="2600" dirty="0"/>
              <a:t>for admission to either degree is a minimum of a bachelor’s degree in nursing</a:t>
            </a:r>
          </a:p>
          <a:p>
            <a:r>
              <a:rPr lang="en-US" sz="2800" b="1" dirty="0" smtClean="0"/>
              <a:t>Master’s Degree </a:t>
            </a:r>
          </a:p>
          <a:p>
            <a:pPr lvl="1"/>
            <a:r>
              <a:rPr lang="en-US" sz="2600" dirty="0" smtClean="0"/>
              <a:t>2 years</a:t>
            </a:r>
            <a:endParaRPr lang="en-US" sz="2800" dirty="0"/>
          </a:p>
          <a:p>
            <a:r>
              <a:rPr lang="en-US" sz="2800" b="1" dirty="0" smtClean="0"/>
              <a:t>Doctor of Nursing Practice (DNP) Degree </a:t>
            </a:r>
          </a:p>
          <a:p>
            <a:pPr lvl="1"/>
            <a:r>
              <a:rPr lang="en-US" sz="2600" dirty="0" smtClean="0"/>
              <a:t>Initiated in 2006</a:t>
            </a:r>
          </a:p>
          <a:p>
            <a:pPr lvl="1"/>
            <a:r>
              <a:rPr lang="en-US" sz="2600" dirty="0" smtClean="0"/>
              <a:t>3 to 4 years (about 8 -9 semesters)</a:t>
            </a:r>
          </a:p>
          <a:p>
            <a:pPr marL="411480" lvl="1" indent="0">
              <a:buNone/>
            </a:pPr>
            <a:endParaRPr lang="en-US" sz="2600" dirty="0"/>
          </a:p>
          <a:p>
            <a:pPr marL="411480" lvl="1" indent="0">
              <a:buNone/>
            </a:pP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63405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APRN Acronym Key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A/GNP	Adult/Gerontology Nurse Practitioner</a:t>
            </a:r>
          </a:p>
          <a:p>
            <a:r>
              <a:rPr lang="en-US" dirty="0" smtClean="0"/>
              <a:t>A/GCNS	Adult/Gerontology Clinical Nurse Specialist</a:t>
            </a:r>
          </a:p>
          <a:p>
            <a:r>
              <a:rPr lang="en-US" dirty="0" smtClean="0"/>
              <a:t>FNP		Family Nurse Practitioner</a:t>
            </a:r>
          </a:p>
          <a:p>
            <a:r>
              <a:rPr lang="en-US" dirty="0" smtClean="0"/>
              <a:t>RNA		Registered Nurse Anesthetist</a:t>
            </a:r>
          </a:p>
          <a:p>
            <a:r>
              <a:rPr lang="en-US" dirty="0" smtClean="0"/>
              <a:t>NM		Nurse Midwife</a:t>
            </a:r>
          </a:p>
          <a:p>
            <a:r>
              <a:rPr lang="en-US" dirty="0" smtClean="0"/>
              <a:t>PCNS	Pediatric Clinical Nurse Specialist</a:t>
            </a:r>
          </a:p>
          <a:p>
            <a:r>
              <a:rPr lang="en-US" dirty="0" smtClean="0"/>
              <a:t>PMHNP	Psych-Mental Health Nurse Practitioner</a:t>
            </a:r>
          </a:p>
          <a:p>
            <a:r>
              <a:rPr lang="en-US" dirty="0" smtClean="0"/>
              <a:t>PNP		Pediatric Nurse Practitioner</a:t>
            </a:r>
          </a:p>
          <a:p>
            <a:r>
              <a:rPr lang="en-US" dirty="0" smtClean="0"/>
              <a:t>WHNP	Women’s Health Nurse Practitioner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99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44562"/>
          </a:xfrm>
        </p:spPr>
        <p:txBody>
          <a:bodyPr/>
          <a:lstStyle/>
          <a:p>
            <a:r>
              <a:rPr lang="en-US" sz="3600" dirty="0" smtClean="0"/>
              <a:t>Minnesota’s  Graduate APRN Programs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620000" cy="5181600"/>
          </a:xfrm>
        </p:spPr>
        <p:txBody>
          <a:bodyPr>
            <a:normAutofit fontScale="92500" lnSpcReduction="10000"/>
          </a:bodyPr>
          <a:lstStyle/>
          <a:p>
            <a:pPr marL="571500" indent="-457200">
              <a:buFont typeface="+mj-lt"/>
              <a:buAutoNum type="arabicPeriod"/>
            </a:pPr>
            <a:r>
              <a:rPr lang="en-US" sz="2400" dirty="0" smtClean="0"/>
              <a:t>Augsburg – FNP (DNP degree)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400" dirty="0" smtClean="0"/>
              <a:t>Bethel – NM (MS degree)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400" dirty="0" smtClean="0"/>
              <a:t>College of St. Scholastica – ACNS, A/GNP, FNP, PMHNP (DNP degree)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400" dirty="0" smtClean="0"/>
              <a:t>Mayo School of Health Sciences – RNA  (MNAP       DNAP)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400" dirty="0" smtClean="0"/>
              <a:t>Metropolitan State University – FNP (DNP degree)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400" dirty="0" smtClean="0"/>
              <a:t>Minneapolis School of Anesthesia/St. Mary’s U – RNA (MS)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400" dirty="0" smtClean="0"/>
              <a:t>MN State University-Mankato – FNP (MS degree)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400" dirty="0" smtClean="0"/>
              <a:t>St. Catherine University – A/GNP, PNP (MS degree); option to earn DNP degree)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400" dirty="0" smtClean="0"/>
              <a:t>University of MN – A/GNP, FNP, PNP, PMHNP, WHNP; RNA, NM, A/GCNS, PCNS (DNP degree)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400" dirty="0" smtClean="0"/>
              <a:t>Winona State University – A/GNP, Acute A/GNP, FNP</a:t>
            </a:r>
            <a:r>
              <a:rPr lang="en-US" sz="2400" dirty="0"/>
              <a:t> </a:t>
            </a:r>
            <a:r>
              <a:rPr lang="en-US" sz="2400" dirty="0" smtClean="0"/>
              <a:t>(MS degree; option to earn DNP degree)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6467117" y="2743200"/>
            <a:ext cx="292608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41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68362"/>
          </a:xfrm>
        </p:spPr>
        <p:txBody>
          <a:bodyPr/>
          <a:lstStyle/>
          <a:p>
            <a:r>
              <a:rPr lang="en-US" sz="2800" dirty="0" smtClean="0"/>
              <a:t>MN’s Graduate Primary Care  APRN Programs</a:t>
            </a:r>
            <a:endParaRPr lang="en-US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38491"/>
              </p:ext>
            </p:extLst>
          </p:nvPr>
        </p:nvGraphicFramePr>
        <p:xfrm>
          <a:off x="381000" y="1066800"/>
          <a:ext cx="7162800" cy="5559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9320"/>
                <a:gridCol w="1021080"/>
                <a:gridCol w="990600"/>
                <a:gridCol w="990600"/>
                <a:gridCol w="1066800"/>
                <a:gridCol w="914400"/>
              </a:tblGrid>
              <a:tr h="572911">
                <a:tc>
                  <a:txBody>
                    <a:bodyPr/>
                    <a:lstStyle/>
                    <a:p>
                      <a:r>
                        <a:rPr lang="en-US" dirty="0" smtClean="0"/>
                        <a:t>MN</a:t>
                      </a:r>
                      <a:r>
                        <a:rPr lang="en-US" baseline="0" dirty="0" smtClean="0"/>
                        <a:t> School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A/GNP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WHNP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NM</a:t>
                      </a:r>
                      <a:endParaRPr lang="en-US" dirty="0"/>
                    </a:p>
                  </a:txBody>
                  <a:tcPr/>
                </a:tc>
              </a:tr>
              <a:tr h="572911">
                <a:tc>
                  <a:txBody>
                    <a:bodyPr/>
                    <a:lstStyle/>
                    <a:p>
                      <a:r>
                        <a:rPr lang="en-US" dirty="0" smtClean="0"/>
                        <a:t>Augsburg College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572911">
                <a:tc>
                  <a:txBody>
                    <a:bodyPr/>
                    <a:lstStyle/>
                    <a:p>
                      <a:r>
                        <a:rPr lang="en-US" dirty="0" smtClean="0"/>
                        <a:t>Bethel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</a:tr>
              <a:tr h="572911">
                <a:tc>
                  <a:txBody>
                    <a:bodyPr/>
                    <a:lstStyle/>
                    <a:p>
                      <a:r>
                        <a:rPr lang="en-US" dirty="0" smtClean="0"/>
                        <a:t>College of St. Scholastica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572911">
                <a:tc>
                  <a:txBody>
                    <a:bodyPr/>
                    <a:lstStyle/>
                    <a:p>
                      <a:r>
                        <a:rPr lang="en-US" dirty="0" smtClean="0"/>
                        <a:t>Metropolitan State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572911">
                <a:tc>
                  <a:txBody>
                    <a:bodyPr/>
                    <a:lstStyle/>
                    <a:p>
                      <a:r>
                        <a:rPr lang="en-US" dirty="0" smtClean="0"/>
                        <a:t>Minnesota State</a:t>
                      </a:r>
                      <a:r>
                        <a:rPr lang="en-US" baseline="0" dirty="0" smtClean="0"/>
                        <a:t> University - Mankato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572911">
                <a:tc>
                  <a:txBody>
                    <a:bodyPr/>
                    <a:lstStyle/>
                    <a:p>
                      <a:r>
                        <a:rPr lang="en-US" dirty="0" smtClean="0"/>
                        <a:t>St.</a:t>
                      </a:r>
                      <a:r>
                        <a:rPr lang="en-US" baseline="0" dirty="0" smtClean="0"/>
                        <a:t> Catherine University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572911">
                <a:tc>
                  <a:txBody>
                    <a:bodyPr/>
                    <a:lstStyle/>
                    <a:p>
                      <a:r>
                        <a:rPr lang="en-US" dirty="0" smtClean="0"/>
                        <a:t>University of Minnesota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</a:tr>
              <a:tr h="572911">
                <a:tc>
                  <a:txBody>
                    <a:bodyPr/>
                    <a:lstStyle/>
                    <a:p>
                      <a:r>
                        <a:rPr lang="en-US" dirty="0" smtClean="0"/>
                        <a:t>Winona</a:t>
                      </a:r>
                      <a:r>
                        <a:rPr lang="en-US" baseline="0" dirty="0" smtClean="0"/>
                        <a:t> State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77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7696200" cy="1020762"/>
          </a:xfrm>
        </p:spPr>
        <p:txBody>
          <a:bodyPr/>
          <a:lstStyle/>
          <a:p>
            <a:r>
              <a:rPr lang="en-US" sz="2800" dirty="0" smtClean="0"/>
              <a:t>MN’s Graduate Acute Care/MH APRN Programs</a:t>
            </a:r>
            <a:endParaRPr lang="en-US" sz="28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659657"/>
              </p:ext>
            </p:extLst>
          </p:nvPr>
        </p:nvGraphicFramePr>
        <p:xfrm>
          <a:off x="609600" y="1397000"/>
          <a:ext cx="7010400" cy="4488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914400"/>
                <a:gridCol w="838200"/>
                <a:gridCol w="1295400"/>
                <a:gridCol w="838200"/>
                <a:gridCol w="762000"/>
              </a:tblGrid>
              <a:tr h="714829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MN School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Acute Care A/GNP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A/G</a:t>
                      </a:r>
                    </a:p>
                    <a:p>
                      <a:pPr algn="ctr"/>
                      <a:r>
                        <a:rPr lang="en-US" dirty="0" smtClean="0"/>
                        <a:t>CNS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Nurse</a:t>
                      </a:r>
                    </a:p>
                    <a:p>
                      <a:pPr algn="ctr"/>
                      <a:r>
                        <a:rPr lang="en-US" dirty="0" smtClean="0"/>
                        <a:t>Anesthesia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Peds</a:t>
                      </a:r>
                    </a:p>
                    <a:p>
                      <a:pPr algn="ctr"/>
                      <a:r>
                        <a:rPr lang="en-US" dirty="0" smtClean="0"/>
                        <a:t>CNS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Psych MH NP</a:t>
                      </a:r>
                      <a:endParaRPr lang="en-US" dirty="0"/>
                    </a:p>
                  </a:txBody>
                  <a:tcPr/>
                </a:tc>
              </a:tr>
              <a:tr h="714829">
                <a:tc>
                  <a:txBody>
                    <a:bodyPr/>
                    <a:lstStyle/>
                    <a:p>
                      <a:r>
                        <a:rPr lang="en-US" dirty="0" smtClean="0"/>
                        <a:t>College of St. Scholastica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X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X</a:t>
                      </a:r>
                      <a:endParaRPr lang="en-US" sz="2000" b="0" dirty="0"/>
                    </a:p>
                  </a:txBody>
                  <a:tcPr/>
                </a:tc>
              </a:tr>
              <a:tr h="714829">
                <a:tc>
                  <a:txBody>
                    <a:bodyPr/>
                    <a:lstStyle/>
                    <a:p>
                      <a:r>
                        <a:rPr lang="en-US" dirty="0" smtClean="0"/>
                        <a:t>Mayo School</a:t>
                      </a:r>
                      <a:r>
                        <a:rPr lang="en-US" baseline="0" dirty="0" smtClean="0"/>
                        <a:t> of Health Sciences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X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/>
                </a:tc>
              </a:tr>
              <a:tr h="714829">
                <a:tc>
                  <a:txBody>
                    <a:bodyPr/>
                    <a:lstStyle/>
                    <a:p>
                      <a:r>
                        <a:rPr lang="en-US" dirty="0" smtClean="0"/>
                        <a:t>Minneapolis School of Anesthesia (St. Mary’s)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X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/>
                </a:tc>
              </a:tr>
              <a:tr h="714829">
                <a:tc>
                  <a:txBody>
                    <a:bodyPr/>
                    <a:lstStyle/>
                    <a:p>
                      <a:r>
                        <a:rPr lang="en-US" dirty="0" smtClean="0"/>
                        <a:t>University of Minnesota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X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X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X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X</a:t>
                      </a:r>
                      <a:endParaRPr lang="en-US" sz="2000" b="0" dirty="0"/>
                    </a:p>
                  </a:txBody>
                  <a:tcPr/>
                </a:tc>
              </a:tr>
              <a:tr h="714829">
                <a:tc>
                  <a:txBody>
                    <a:bodyPr/>
                    <a:lstStyle/>
                    <a:p>
                      <a:r>
                        <a:rPr lang="en-US" dirty="0" smtClean="0"/>
                        <a:t>Winona State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X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X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94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MN’s Other Graduate Nursing Programs</a:t>
            </a:r>
            <a:endParaRPr lang="en-US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516175"/>
              </p:ext>
            </p:extLst>
          </p:nvPr>
        </p:nvGraphicFramePr>
        <p:xfrm>
          <a:off x="457200" y="1219200"/>
          <a:ext cx="7848603" cy="5311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066800"/>
                <a:gridCol w="533400"/>
                <a:gridCol w="1219200"/>
                <a:gridCol w="1295400"/>
                <a:gridCol w="838200"/>
                <a:gridCol w="990603"/>
              </a:tblGrid>
              <a:tr h="714829">
                <a:tc>
                  <a:txBody>
                    <a:bodyPr/>
                    <a:lstStyle/>
                    <a:p>
                      <a:r>
                        <a:rPr lang="en-US" dirty="0" smtClean="0"/>
                        <a:t>MN School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Admin/</a:t>
                      </a:r>
                    </a:p>
                    <a:p>
                      <a:pPr algn="ctr"/>
                      <a:r>
                        <a:rPr lang="en-US" dirty="0" smtClean="0"/>
                        <a:t>Leader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Integrative</a:t>
                      </a:r>
                    </a:p>
                    <a:p>
                      <a:pPr algn="ctr"/>
                      <a:r>
                        <a:rPr lang="en-US" dirty="0" smtClean="0"/>
                        <a:t>Health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Informatics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Public</a:t>
                      </a:r>
                    </a:p>
                    <a:p>
                      <a:pPr algn="ctr"/>
                      <a:r>
                        <a:rPr lang="en-US" dirty="0" smtClean="0"/>
                        <a:t>Health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Trans-Cultural Nsg.</a:t>
                      </a:r>
                      <a:endParaRPr lang="en-US" dirty="0"/>
                    </a:p>
                  </a:txBody>
                  <a:tcPr/>
                </a:tc>
              </a:tr>
              <a:tr h="714829">
                <a:tc>
                  <a:txBody>
                    <a:bodyPr/>
                    <a:lstStyle/>
                    <a:p>
                      <a:r>
                        <a:rPr lang="en-US" dirty="0" smtClean="0"/>
                        <a:t>Augsburg College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</a:tr>
              <a:tr h="714829">
                <a:tc>
                  <a:txBody>
                    <a:bodyPr/>
                    <a:lstStyle/>
                    <a:p>
                      <a:r>
                        <a:rPr lang="en-US" dirty="0" smtClean="0"/>
                        <a:t>Bethel</a:t>
                      </a:r>
                      <a:r>
                        <a:rPr lang="en-US" baseline="0" dirty="0" smtClean="0"/>
                        <a:t>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714829">
                <a:tc>
                  <a:txBody>
                    <a:bodyPr/>
                    <a:lstStyle/>
                    <a:p>
                      <a:r>
                        <a:rPr lang="en-US" dirty="0" smtClean="0"/>
                        <a:t>MN State U</a:t>
                      </a:r>
                      <a:r>
                        <a:rPr lang="en-US" baseline="0" dirty="0" smtClean="0"/>
                        <a:t> - Mankato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714829">
                <a:tc>
                  <a:txBody>
                    <a:bodyPr/>
                    <a:lstStyle/>
                    <a:p>
                      <a:r>
                        <a:rPr lang="en-US" dirty="0" smtClean="0"/>
                        <a:t>St. Catherine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714829">
                <a:tc>
                  <a:txBody>
                    <a:bodyPr/>
                    <a:lstStyle/>
                    <a:p>
                      <a:r>
                        <a:rPr lang="en-US" dirty="0" smtClean="0"/>
                        <a:t>University of Minnesota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714829">
                <a:tc>
                  <a:txBody>
                    <a:bodyPr/>
                    <a:lstStyle/>
                    <a:p>
                      <a:r>
                        <a:rPr lang="en-US" dirty="0" smtClean="0"/>
                        <a:t>Winona State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*Certificate (non-degree) Program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94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883</TotalTime>
  <Words>1544</Words>
  <Application>Microsoft Office PowerPoint</Application>
  <PresentationFormat>On-screen Show (4:3)</PresentationFormat>
  <Paragraphs>363</Paragraphs>
  <Slides>22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Adjacency</vt:lpstr>
      <vt:lpstr>MN Graduate Nursing Education &amp; Clinical Training</vt:lpstr>
      <vt:lpstr>Presentation’s Definition of GNE</vt:lpstr>
      <vt:lpstr>GNE Categories by Nurse Role</vt:lpstr>
      <vt:lpstr>GNE Categories by Degree</vt:lpstr>
      <vt:lpstr>APRN Acronym Key</vt:lpstr>
      <vt:lpstr>Minnesota’s  Graduate APRN Programs</vt:lpstr>
      <vt:lpstr>MN’s Graduate Primary Care  APRN Programs</vt:lpstr>
      <vt:lpstr>MN’s Graduate Acute Care/MH APRN Programs</vt:lpstr>
      <vt:lpstr>MN’s Other Graduate Nursing Programs</vt:lpstr>
      <vt:lpstr>MN’s Primary Care APRN Grads 2012-13</vt:lpstr>
      <vt:lpstr>APRN Requirements for Practice</vt:lpstr>
      <vt:lpstr>APRN Clinical Hours</vt:lpstr>
      <vt:lpstr>U.S. &amp; MN APRN Data</vt:lpstr>
      <vt:lpstr>GNE APRN Clinical Training</vt:lpstr>
      <vt:lpstr>GNE APRN Clinical Training</vt:lpstr>
      <vt:lpstr>Clinical Training Sites</vt:lpstr>
      <vt:lpstr>APRN Student Numbers &amp; Sites Needed</vt:lpstr>
      <vt:lpstr>Estimate of MN Needed APRN Sites per Semester</vt:lpstr>
      <vt:lpstr>Challenges &amp; Issues</vt:lpstr>
      <vt:lpstr>Challenges &amp; Issues</vt:lpstr>
      <vt:lpstr>Challenges &amp; Issues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APRN Primary Care Workforce Data, Trends, and Issues</dc:title>
  <dc:creator>Owner</dc:creator>
  <cp:lastModifiedBy>Jamie Hyland</cp:lastModifiedBy>
  <cp:revision>87</cp:revision>
  <cp:lastPrinted>2014-08-20T20:01:06Z</cp:lastPrinted>
  <dcterms:created xsi:type="dcterms:W3CDTF">2014-03-06T02:20:50Z</dcterms:created>
  <dcterms:modified xsi:type="dcterms:W3CDTF">2014-08-26T17:22:07Z</dcterms:modified>
</cp:coreProperties>
</file>